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9" r:id="rId26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4" Type="http://schemas.openxmlformats.org/officeDocument/2006/relationships/slide" Target="slides/slide14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2" name="Shape 11082"/>
        <p:cNvGrpSpPr/>
        <p:nvPr/>
      </p:nvGrpSpPr>
      <p:grpSpPr>
        <a:xfrm>
          <a:off x="0" y="0"/>
          <a:ext cx="0" cy="0"/>
          <a:chOff x="0" y="0"/>
          <a:chExt cx="0" cy="0"/>
        </a:xfrm>
      </p:grpSpPr>
      <p:sp>
        <p:nvSpPr>
          <p:cNvPr id="11083" name="Google Shape;11083;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4" name="Google Shape;11084;p1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notesSlide" Target="../notesSlides/notesSlide144.xml"/><Relationship Id="rId3" Type="http://schemas.openxmlformats.org/officeDocument/2006/relationships/image" Target="../media/image289.png"/><Relationship Id="rId4" Type="http://schemas.openxmlformats.org/officeDocument/2006/relationships/image" Target="../media/image292.png"/></Relationships>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5" name="Shape 11085"/>
        <p:cNvGrpSpPr/>
        <p:nvPr/>
      </p:nvGrpSpPr>
      <p:grpSpPr>
        <a:xfrm>
          <a:off x="0" y="0"/>
          <a:ext cx="0" cy="0"/>
          <a:chOff x="0" y="0"/>
          <a:chExt cx="0" cy="0"/>
        </a:xfrm>
      </p:grpSpPr>
      <p:sp>
        <p:nvSpPr>
          <p:cNvPr id="11086" name="Google Shape;11086;p157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 All.Exp.Mtg</a:t>
            </a:r>
            <a:r>
              <a:rPr b="0" i="0" lang="en-US" sz="1200" u="none" cap="none" strike="noStrike">
                <a:solidFill>
                  <a:srgbClr val="EC3DA6"/>
                </a:solidFill>
                <a:latin typeface="Comic Sans MS"/>
                <a:ea typeface="Comic Sans MS"/>
                <a:cs typeface="Comic Sans MS"/>
                <a:sym typeface="Comic Sans MS"/>
              </a:rPr>
              <a:t>  5/18/09  – A.Valishev</a:t>
            </a:r>
            <a:endParaRPr/>
          </a:p>
        </p:txBody>
      </p:sp>
      <p:sp>
        <p:nvSpPr>
          <p:cNvPr id="11087" name="Google Shape;11087;p157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omic Sans MS"/>
              <a:buNone/>
            </a:pPr>
            <a:fld id="{00000000-1234-1234-1234-123412341234}" type="slidenum">
              <a:rPr b="0" i="0" lang="en-US" sz="1200" u="none" cap="none" strike="noStrike">
                <a:solidFill>
                  <a:srgbClr val="000000"/>
                </a:solidFill>
                <a:latin typeface="Comic Sans MS"/>
                <a:ea typeface="Comic Sans MS"/>
                <a:cs typeface="Comic Sans MS"/>
                <a:sym typeface="Comic Sans MS"/>
              </a:rPr>
              <a:t>‹#›</a:t>
            </a:fld>
            <a:endParaRPr b="0" i="0" sz="1200" u="none" cap="none" strike="noStrike">
              <a:solidFill>
                <a:srgbClr val="000000"/>
              </a:solidFill>
              <a:latin typeface="Comic Sans MS"/>
              <a:ea typeface="Comic Sans MS"/>
              <a:cs typeface="Comic Sans MS"/>
              <a:sym typeface="Comic Sans MS"/>
            </a:endParaRPr>
          </a:p>
        </p:txBody>
      </p:sp>
      <p:sp>
        <p:nvSpPr>
          <p:cNvPr id="11088" name="Google Shape;11088;p157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Orbit and Tune Stability</a:t>
            </a:r>
            <a:endParaRPr/>
          </a:p>
        </p:txBody>
      </p:sp>
      <p:pic>
        <p:nvPicPr>
          <p:cNvPr id="11089" name="Google Shape;11089;p1574"/>
          <p:cNvPicPr preferRelativeResize="0"/>
          <p:nvPr/>
        </p:nvPicPr>
        <p:blipFill rotWithShape="1">
          <a:blip r:embed="rId3">
            <a:alphaModFix/>
          </a:blip>
          <a:srcRect b="0" l="0" r="0" t="0"/>
          <a:stretch/>
        </p:blipFill>
        <p:spPr>
          <a:xfrm>
            <a:off x="0" y="762000"/>
            <a:ext cx="6629400" cy="3429000"/>
          </a:xfrm>
          <a:prstGeom prst="rect">
            <a:avLst/>
          </a:prstGeom>
          <a:noFill/>
          <a:ln>
            <a:noFill/>
          </a:ln>
          <a:effectLst>
            <a:outerShdw rotWithShape="0" algn="ctr" dir="18900000" dist="107763">
              <a:schemeClr val="lt2">
                <a:alpha val="49803"/>
              </a:schemeClr>
            </a:outerShdw>
          </a:effectLst>
        </p:spPr>
      </p:pic>
      <p:cxnSp>
        <p:nvCxnSpPr>
          <p:cNvPr id="11090" name="Google Shape;11090;p1574"/>
          <p:cNvCxnSpPr/>
          <p:nvPr/>
        </p:nvCxnSpPr>
        <p:spPr>
          <a:xfrm>
            <a:off x="1219200" y="1676400"/>
            <a:ext cx="2362200" cy="0"/>
          </a:xfrm>
          <a:prstGeom prst="straightConnector1">
            <a:avLst/>
          </a:prstGeom>
          <a:noFill/>
          <a:ln cap="flat" cmpd="sng" w="57150">
            <a:solidFill>
              <a:srgbClr val="FF0000"/>
            </a:solidFill>
            <a:prstDash val="solid"/>
            <a:round/>
            <a:headEnd len="med" w="med" type="triangle"/>
            <a:tailEnd len="med" w="med" type="triangle"/>
          </a:ln>
        </p:spPr>
      </p:cxnSp>
      <p:cxnSp>
        <p:nvCxnSpPr>
          <p:cNvPr id="11091" name="Google Shape;11091;p1574"/>
          <p:cNvCxnSpPr/>
          <p:nvPr/>
        </p:nvCxnSpPr>
        <p:spPr>
          <a:xfrm>
            <a:off x="3962400" y="1676400"/>
            <a:ext cx="1828800" cy="0"/>
          </a:xfrm>
          <a:prstGeom prst="straightConnector1">
            <a:avLst/>
          </a:prstGeom>
          <a:noFill/>
          <a:ln cap="flat" cmpd="sng" w="57150">
            <a:solidFill>
              <a:srgbClr val="FF0000"/>
            </a:solidFill>
            <a:prstDash val="solid"/>
            <a:round/>
            <a:headEnd len="med" w="med" type="triangle"/>
            <a:tailEnd len="med" w="med" type="triangle"/>
          </a:ln>
        </p:spPr>
      </p:cxnSp>
      <p:cxnSp>
        <p:nvCxnSpPr>
          <p:cNvPr id="11092" name="Google Shape;11092;p1574"/>
          <p:cNvCxnSpPr/>
          <p:nvPr/>
        </p:nvCxnSpPr>
        <p:spPr>
          <a:xfrm>
            <a:off x="3581400" y="1676400"/>
            <a:ext cx="381000" cy="0"/>
          </a:xfrm>
          <a:prstGeom prst="straightConnector1">
            <a:avLst/>
          </a:prstGeom>
          <a:noFill/>
          <a:ln cap="flat" cmpd="sng" w="57150">
            <a:solidFill>
              <a:srgbClr val="FF0000"/>
            </a:solidFill>
            <a:prstDash val="solid"/>
            <a:round/>
            <a:headEnd len="med" w="med" type="triangle"/>
            <a:tailEnd len="med" w="med" type="triangle"/>
          </a:ln>
        </p:spPr>
      </p:cxnSp>
      <p:graphicFrame>
        <p:nvGraphicFramePr>
          <p:cNvPr id="11093" name="Google Shape;11093;p1574"/>
          <p:cNvGraphicFramePr/>
          <p:nvPr/>
        </p:nvGraphicFramePr>
        <p:xfrm>
          <a:off x="6629400" y="838200"/>
          <a:ext cx="3000000" cy="3000000"/>
        </p:xfrm>
        <a:graphic>
          <a:graphicData uri="http://schemas.openxmlformats.org/drawingml/2006/table">
            <a:tbl>
              <a:tblPr>
                <a:noFill/>
                <a:tableStyleId>{F3CFC8F6-5211-4DE5-9601-E83F66004352}</a:tableStyleId>
              </a:tblPr>
              <a:tblGrid>
                <a:gridCol w="609600"/>
                <a:gridCol w="762000"/>
                <a:gridCol w="914400"/>
              </a:tblGrid>
              <a:tr h="728675">
                <a:tc>
                  <a:txBody>
                    <a:bodyPr/>
                    <a:lstStyle/>
                    <a:p>
                      <a:pPr indent="0" lvl="0" marL="0" marR="0" rtl="0" algn="ctr">
                        <a:lnSpc>
                          <a:spcPct val="100000"/>
                        </a:lnSpc>
                        <a:spcBef>
                          <a:spcPts val="0"/>
                        </a:spcBef>
                        <a:spcAft>
                          <a:spcPts val="0"/>
                        </a:spcAft>
                        <a:buClr>
                          <a:srgbClr val="0000FF"/>
                        </a:buClr>
                        <a:buSzPts val="1100"/>
                        <a:buFont typeface="Noto Sans Symbols"/>
                        <a:buNone/>
                      </a:pPr>
                      <a:r>
                        <a:rPr b="0" i="0" lang="en-US" sz="1100" u="none" cap="none" strike="noStrike">
                          <a:solidFill>
                            <a:srgbClr val="0000FF"/>
                          </a:solidFill>
                          <a:latin typeface="Comic Sans MS"/>
                          <a:ea typeface="Comic Sans MS"/>
                          <a:cs typeface="Comic Sans MS"/>
                          <a:sym typeface="Comic Sans MS"/>
                        </a:rPr>
                        <a:t>zone</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rgbClr val="0000FF"/>
                        </a:buClr>
                        <a:buSzPts val="1100"/>
                        <a:buFont typeface="Noto Sans Symbols"/>
                        <a:buNone/>
                      </a:pPr>
                      <a:r>
                        <a:rPr b="0" i="0" lang="en-US" sz="1100" u="none" cap="none" strike="noStrike">
                          <a:solidFill>
                            <a:srgbClr val="0000FF"/>
                          </a:solidFill>
                          <a:latin typeface="Comic Sans MS"/>
                          <a:ea typeface="Comic Sans MS"/>
                          <a:cs typeface="Comic Sans MS"/>
                          <a:sym typeface="Comic Sans MS"/>
                        </a:rPr>
                        <a:t>Hor ave (mm)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rgbClr val="0000FF"/>
                        </a:buClr>
                        <a:buSzPts val="1100"/>
                        <a:buFont typeface="Noto Sans Symbols"/>
                        <a:buNone/>
                      </a:pPr>
                      <a:r>
                        <a:rPr b="0" i="0" lang="en-US" sz="1100" u="none" cap="none" strike="noStrike">
                          <a:solidFill>
                            <a:srgbClr val="0000FF"/>
                          </a:solidFill>
                          <a:latin typeface="Comic Sans MS"/>
                          <a:ea typeface="Comic Sans MS"/>
                          <a:cs typeface="Comic Sans MS"/>
                          <a:sym typeface="Comic Sans MS"/>
                        </a:rPr>
                        <a:t>Hor sigma (mm)</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722325">
                <a:tc>
                  <a:txBody>
                    <a:bodyPr/>
                    <a:lstStyle/>
                    <a:p>
                      <a:pPr indent="0" lvl="0" marL="0" marR="0" rtl="0" algn="ctr">
                        <a:lnSpc>
                          <a:spcPct val="100000"/>
                        </a:lnSpc>
                        <a:spcBef>
                          <a:spcPts val="0"/>
                        </a:spcBef>
                        <a:spcAft>
                          <a:spcPts val="0"/>
                        </a:spcAft>
                        <a:buClr>
                          <a:srgbClr val="FF0000"/>
                        </a:buClr>
                        <a:buSzPts val="1600"/>
                        <a:buFont typeface="Noto Sans Symbols"/>
                        <a:buNone/>
                      </a:pPr>
                      <a:r>
                        <a:rPr b="0" i="0" lang="en-US" sz="1600" u="none" cap="none" strike="noStrike">
                          <a:solidFill>
                            <a:srgbClr val="FF0000"/>
                          </a:solidFill>
                          <a:latin typeface="Comic Sans MS"/>
                          <a:ea typeface="Comic Sans MS"/>
                          <a:cs typeface="Comic Sans MS"/>
                          <a:sym typeface="Comic Sans MS"/>
                        </a:rPr>
                        <a:t>A</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.29</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.35</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720725">
                <a:tc>
                  <a:txBody>
                    <a:bodyPr/>
                    <a:lstStyle/>
                    <a:p>
                      <a:pPr indent="0" lvl="0" marL="0" marR="0" rtl="0" algn="ctr">
                        <a:lnSpc>
                          <a:spcPct val="100000"/>
                        </a:lnSpc>
                        <a:spcBef>
                          <a:spcPts val="0"/>
                        </a:spcBef>
                        <a:spcAft>
                          <a:spcPts val="0"/>
                        </a:spcAft>
                        <a:buClr>
                          <a:srgbClr val="FF0000"/>
                        </a:buClr>
                        <a:buSzPts val="1600"/>
                        <a:buFont typeface="Noto Sans Symbols"/>
                        <a:buNone/>
                      </a:pPr>
                      <a:r>
                        <a:rPr b="0" i="0" lang="en-US" sz="1600" u="none" cap="none" strike="noStrike">
                          <a:solidFill>
                            <a:srgbClr val="FF0000"/>
                          </a:solidFill>
                          <a:latin typeface="Comic Sans MS"/>
                          <a:ea typeface="Comic Sans MS"/>
                          <a:cs typeface="Comic Sans MS"/>
                          <a:sym typeface="Comic Sans MS"/>
                        </a:rPr>
                        <a:t>B</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.29</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.09</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723900">
                <a:tc>
                  <a:txBody>
                    <a:bodyPr/>
                    <a:lstStyle/>
                    <a:p>
                      <a:pPr indent="0" lvl="0" marL="0" marR="0" rtl="0" algn="ctr">
                        <a:lnSpc>
                          <a:spcPct val="100000"/>
                        </a:lnSpc>
                        <a:spcBef>
                          <a:spcPts val="0"/>
                        </a:spcBef>
                        <a:spcAft>
                          <a:spcPts val="0"/>
                        </a:spcAft>
                        <a:buClr>
                          <a:srgbClr val="FF0000"/>
                        </a:buClr>
                        <a:buSzPts val="1600"/>
                        <a:buFont typeface="Noto Sans Symbols"/>
                        <a:buNone/>
                      </a:pPr>
                      <a:r>
                        <a:rPr b="0" i="0" lang="en-US" sz="1600" u="none" cap="none" strike="noStrike">
                          <a:solidFill>
                            <a:srgbClr val="FF0000"/>
                          </a:solidFill>
                          <a:latin typeface="Comic Sans MS"/>
                          <a:ea typeface="Comic Sans MS"/>
                          <a:cs typeface="Comic Sans MS"/>
                          <a:sym typeface="Comic Sans MS"/>
                        </a:rPr>
                        <a:t>C</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.15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mic Sans MS"/>
                          <a:ea typeface="Comic Sans MS"/>
                          <a:cs typeface="Comic Sans MS"/>
                          <a:sym typeface="Comic Sans MS"/>
                        </a:rPr>
                        <a:t>.05</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sp>
        <p:nvSpPr>
          <p:cNvPr id="11094" name="Google Shape;11094;p1574"/>
          <p:cNvSpPr txBox="1"/>
          <p:nvPr/>
        </p:nvSpPr>
        <p:spPr>
          <a:xfrm>
            <a:off x="1981200" y="1219200"/>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A</a:t>
            </a:r>
            <a:endParaRPr/>
          </a:p>
        </p:txBody>
      </p:sp>
      <p:sp>
        <p:nvSpPr>
          <p:cNvPr id="11095" name="Google Shape;11095;p1574"/>
          <p:cNvSpPr txBox="1"/>
          <p:nvPr/>
        </p:nvSpPr>
        <p:spPr>
          <a:xfrm>
            <a:off x="3581400" y="1219200"/>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a:p>
        </p:txBody>
      </p:sp>
      <p:sp>
        <p:nvSpPr>
          <p:cNvPr id="11096" name="Google Shape;11096;p1574"/>
          <p:cNvSpPr txBox="1"/>
          <p:nvPr/>
        </p:nvSpPr>
        <p:spPr>
          <a:xfrm>
            <a:off x="4724400" y="1219200"/>
            <a:ext cx="3492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C</a:t>
            </a:r>
            <a:endParaRPr/>
          </a:p>
        </p:txBody>
      </p:sp>
      <p:pic>
        <p:nvPicPr>
          <p:cNvPr id="11097" name="Google Shape;11097;p1574"/>
          <p:cNvPicPr preferRelativeResize="0"/>
          <p:nvPr/>
        </p:nvPicPr>
        <p:blipFill rotWithShape="1">
          <a:blip r:embed="rId4">
            <a:alphaModFix/>
          </a:blip>
          <a:srcRect b="0" l="0" r="0" t="0"/>
          <a:stretch/>
        </p:blipFill>
        <p:spPr>
          <a:xfrm>
            <a:off x="228600" y="3505200"/>
            <a:ext cx="5791200" cy="3352800"/>
          </a:xfrm>
          <a:prstGeom prst="rect">
            <a:avLst/>
          </a:prstGeom>
          <a:noFill/>
          <a:ln>
            <a:noFill/>
          </a:ln>
        </p:spPr>
      </p:pic>
      <p:sp>
        <p:nvSpPr>
          <p:cNvPr id="11098" name="Google Shape;11098;p1574"/>
          <p:cNvSpPr txBox="1"/>
          <p:nvPr/>
        </p:nvSpPr>
        <p:spPr>
          <a:xfrm>
            <a:off x="6019800" y="4267200"/>
            <a:ext cx="2079625" cy="8255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Comic Sans MS"/>
              <a:buNone/>
            </a:pPr>
            <a:r>
              <a:rPr b="0" i="0" lang="en-US" sz="1600" u="none" cap="none" strike="noStrike">
                <a:solidFill>
                  <a:srgbClr val="000000"/>
                </a:solidFill>
                <a:latin typeface="Comic Sans MS"/>
                <a:ea typeface="Comic Sans MS"/>
                <a:cs typeface="Comic Sans MS"/>
                <a:sym typeface="Comic Sans MS"/>
              </a:rPr>
              <a:t>Reference orbit:</a:t>
            </a:r>
            <a:endParaRPr/>
          </a:p>
          <a:p>
            <a:pPr indent="-342900" lvl="0" marL="342900" marR="0" rtl="0" algn="l">
              <a:lnSpc>
                <a:spcPct val="100000"/>
              </a:lnSpc>
              <a:spcBef>
                <a:spcPts val="0"/>
              </a:spcBef>
              <a:spcAft>
                <a:spcPts val="0"/>
              </a:spcAft>
              <a:buClr>
                <a:srgbClr val="000000"/>
              </a:buClr>
              <a:buSzPts val="1600"/>
              <a:buFont typeface="Comic Sans MS"/>
              <a:buNone/>
            </a:pPr>
            <a:r>
              <a:rPr b="0" i="0" lang="en-US" sz="1600" u="none" cap="none" strike="noStrike">
                <a:solidFill>
                  <a:srgbClr val="000000"/>
                </a:solidFill>
                <a:latin typeface="Comic Sans MS"/>
                <a:ea typeface="Comic Sans MS"/>
                <a:cs typeface="Comic Sans MS"/>
                <a:sym typeface="Comic Sans MS"/>
              </a:rPr>
              <a:t>5850, Jan. 16, 2008</a:t>
            </a:r>
            <a:endParaRPr/>
          </a:p>
          <a:p>
            <a:pPr indent="-342900" lvl="0" marL="342900" marR="0" rtl="0" algn="l">
              <a:lnSpc>
                <a:spcPct val="100000"/>
              </a:lnSpc>
              <a:spcBef>
                <a:spcPts val="0"/>
              </a:spcBef>
              <a:spcAft>
                <a:spcPts val="0"/>
              </a:spcAft>
              <a:buClr>
                <a:srgbClr val="000000"/>
              </a:buClr>
              <a:buSzPts val="1600"/>
              <a:buFont typeface="Comic Sans MS"/>
              <a:buNone/>
            </a:pPr>
            <a:r>
              <a:rPr b="0" i="0" lang="en-US" sz="1600" u="none" cap="none" strike="noStrike">
                <a:solidFill>
                  <a:srgbClr val="000000"/>
                </a:solidFill>
                <a:latin typeface="Comic Sans MS"/>
                <a:ea typeface="Comic Sans MS"/>
                <a:cs typeface="Comic Sans MS"/>
                <a:sym typeface="Comic Sans MS"/>
              </a:rPr>
              <a:t>6138, May 13, 2008</a:t>
            </a:r>
            <a:endParaRPr/>
          </a:p>
        </p:txBody>
      </p:sp>
      <p:sp>
        <p:nvSpPr>
          <p:cNvPr id="11099" name="Google Shape;11099;p1574"/>
          <p:cNvSpPr txBox="1"/>
          <p:nvPr/>
        </p:nvSpPr>
        <p:spPr>
          <a:xfrm>
            <a:off x="1143000" y="5867400"/>
            <a:ext cx="833438" cy="28416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Comic Sans MS"/>
              <a:buNone/>
            </a:pPr>
            <a:r>
              <a:rPr b="0" i="0" lang="en-US" sz="1200" u="none" cap="none" strike="noStrike">
                <a:solidFill>
                  <a:srgbClr val="000000"/>
                </a:solidFill>
                <a:latin typeface="Comic Sans MS"/>
                <a:ea typeface="Comic Sans MS"/>
                <a:cs typeface="Comic Sans MS"/>
                <a:sym typeface="Comic Sans MS"/>
              </a:rPr>
              <a:t>06/2006</a:t>
            </a:r>
            <a:endParaRPr/>
          </a:p>
        </p:txBody>
      </p:sp>
      <p:sp>
        <p:nvSpPr>
          <p:cNvPr id="11100" name="Google Shape;11100;p1574"/>
          <p:cNvSpPr txBox="1"/>
          <p:nvPr/>
        </p:nvSpPr>
        <p:spPr>
          <a:xfrm>
            <a:off x="2971800" y="5867400"/>
            <a:ext cx="808038" cy="28416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Comic Sans MS"/>
              <a:buNone/>
            </a:pPr>
            <a:r>
              <a:rPr b="0" i="0" lang="en-US" sz="1200" u="none" cap="none" strike="noStrike">
                <a:solidFill>
                  <a:srgbClr val="000000"/>
                </a:solidFill>
                <a:latin typeface="Comic Sans MS"/>
                <a:ea typeface="Comic Sans MS"/>
                <a:cs typeface="Comic Sans MS"/>
                <a:sym typeface="Comic Sans MS"/>
              </a:rPr>
              <a:t>10/2007</a:t>
            </a:r>
            <a:endParaRPr/>
          </a:p>
        </p:txBody>
      </p:sp>
      <p:cxnSp>
        <p:nvCxnSpPr>
          <p:cNvPr id="11101" name="Google Shape;11101;p1574"/>
          <p:cNvCxnSpPr/>
          <p:nvPr/>
        </p:nvCxnSpPr>
        <p:spPr>
          <a:xfrm>
            <a:off x="1143000" y="5257800"/>
            <a:ext cx="0" cy="609600"/>
          </a:xfrm>
          <a:prstGeom prst="straightConnector1">
            <a:avLst/>
          </a:prstGeom>
          <a:noFill/>
          <a:ln cap="flat" cmpd="sng" w="25400">
            <a:solidFill>
              <a:schemeClr val="dk1"/>
            </a:solidFill>
            <a:prstDash val="solid"/>
            <a:round/>
            <a:headEnd len="med" w="med" type="none"/>
            <a:tailEnd len="med" w="med" type="none"/>
          </a:ln>
        </p:spPr>
      </p:cxnSp>
      <p:cxnSp>
        <p:nvCxnSpPr>
          <p:cNvPr id="11102" name="Google Shape;11102;p1574"/>
          <p:cNvCxnSpPr/>
          <p:nvPr/>
        </p:nvCxnSpPr>
        <p:spPr>
          <a:xfrm>
            <a:off x="2971800" y="5257800"/>
            <a:ext cx="0" cy="609600"/>
          </a:xfrm>
          <a:prstGeom prst="straightConnector1">
            <a:avLst/>
          </a:prstGeom>
          <a:noFill/>
          <a:ln cap="flat" cmpd="sng" w="25400">
            <a:solidFill>
              <a:schemeClr val="dk1"/>
            </a:solidFill>
            <a:prstDash val="solid"/>
            <a:round/>
            <a:headEnd len="med" w="med" type="none"/>
            <a:tailEnd len="med" w="med" type="none"/>
          </a:ln>
        </p:spPr>
      </p:cxnSp>
      <p:cxnSp>
        <p:nvCxnSpPr>
          <p:cNvPr id="11103" name="Google Shape;11103;p1574"/>
          <p:cNvCxnSpPr/>
          <p:nvPr/>
        </p:nvCxnSpPr>
        <p:spPr>
          <a:xfrm rot="10800000">
            <a:off x="3581400" y="1600200"/>
            <a:ext cx="0" cy="2590800"/>
          </a:xfrm>
          <a:prstGeom prst="straightConnector1">
            <a:avLst/>
          </a:prstGeom>
          <a:noFill/>
          <a:ln cap="flat" cmpd="sng" w="25400">
            <a:solidFill>
              <a:schemeClr val="accent1"/>
            </a:solidFill>
            <a:prstDash val="solid"/>
            <a:round/>
            <a:headEnd len="med" w="med" type="none"/>
            <a:tailEnd len="med" w="med" type="none"/>
          </a:ln>
        </p:spPr>
      </p:cxnSp>
      <p:sp>
        <p:nvSpPr>
          <p:cNvPr id="11104" name="Google Shape;11104;p1574"/>
          <p:cNvSpPr txBox="1"/>
          <p:nvPr/>
        </p:nvSpPr>
        <p:spPr>
          <a:xfrm>
            <a:off x="3581400" y="3962400"/>
            <a:ext cx="979488" cy="284163"/>
          </a:xfrm>
          <a:prstGeom prst="rect">
            <a:avLst/>
          </a:prstGeom>
          <a:no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CC99"/>
              </a:buClr>
              <a:buSzPts val="1200"/>
              <a:buFont typeface="Comic Sans MS"/>
              <a:buNone/>
            </a:pPr>
            <a:r>
              <a:rPr b="0" i="0" lang="en-US" sz="1200" u="none" cap="none" strike="noStrike">
                <a:solidFill>
                  <a:srgbClr val="00CC99"/>
                </a:solidFill>
                <a:latin typeface="Comic Sans MS"/>
                <a:ea typeface="Comic Sans MS"/>
                <a:cs typeface="Comic Sans MS"/>
                <a:sym typeface="Comic Sans MS"/>
              </a:rPr>
              <a:t>2/12/2008</a:t>
            </a:r>
            <a:endParaRPr/>
          </a:p>
        </p:txBody>
      </p:sp>
      <p:sp>
        <p:nvSpPr>
          <p:cNvPr id="11105" name="Google Shape;11105;p1574"/>
          <p:cNvSpPr txBox="1"/>
          <p:nvPr/>
        </p:nvSpPr>
        <p:spPr>
          <a:xfrm>
            <a:off x="3962400" y="2057400"/>
            <a:ext cx="1004888" cy="284163"/>
          </a:xfrm>
          <a:prstGeom prst="rect">
            <a:avLst/>
          </a:prstGeom>
          <a:solidFill>
            <a:schemeClr val="lt1"/>
          </a:solidFill>
          <a:ln cap="flat" cmpd="sng" w="9525">
            <a:solidFill>
              <a:srgbClr val="FF00FF"/>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FF0066"/>
              </a:buClr>
              <a:buSzPts val="1200"/>
              <a:buFont typeface="Comic Sans MS"/>
              <a:buNone/>
            </a:pPr>
            <a:r>
              <a:rPr b="0" i="0" lang="en-US" sz="1200" u="none" cap="none" strike="noStrike">
                <a:solidFill>
                  <a:srgbClr val="FF0066"/>
                </a:solidFill>
                <a:latin typeface="Comic Sans MS"/>
                <a:ea typeface="Comic Sans MS"/>
                <a:cs typeface="Comic Sans MS"/>
                <a:sym typeface="Comic Sans MS"/>
              </a:rPr>
              <a:t>4/29/2008</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